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2"/>
  </p:notesMasterIdLst>
  <p:sldIdLst>
    <p:sldId id="256" r:id="rId2"/>
    <p:sldId id="258" r:id="rId3"/>
    <p:sldId id="261" r:id="rId4"/>
    <p:sldId id="259" r:id="rId5"/>
    <p:sldId id="276" r:id="rId6"/>
    <p:sldId id="269" r:id="rId7"/>
    <p:sldId id="306" r:id="rId8"/>
    <p:sldId id="263" r:id="rId9"/>
    <p:sldId id="307" r:id="rId10"/>
    <p:sldId id="308" r:id="rId11"/>
    <p:sldId id="309" r:id="rId12"/>
    <p:sldId id="310" r:id="rId13"/>
    <p:sldId id="274" r:id="rId14"/>
    <p:sldId id="311" r:id="rId15"/>
    <p:sldId id="264" r:id="rId16"/>
    <p:sldId id="267" r:id="rId17"/>
    <p:sldId id="312" r:id="rId18"/>
    <p:sldId id="313" r:id="rId19"/>
    <p:sldId id="314" r:id="rId20"/>
    <p:sldId id="284" r:id="rId21"/>
  </p:sldIdLst>
  <p:sldSz cx="9144000" cy="5143500" type="screen16x9"/>
  <p:notesSz cx="6858000" cy="9144000"/>
  <p:embeddedFontLst>
    <p:embeddedFont>
      <p:font typeface="Montserrat Black" panose="020B0604020202020204" charset="0"/>
      <p:bold r:id="rId23"/>
      <p:boldItalic r:id="rId24"/>
    </p:embeddedFont>
    <p:embeddedFont>
      <p:font typeface="Montserrat" panose="020B0604020202020204" charset="0"/>
      <p:regular r:id="rId25"/>
      <p:bold r:id="rId26"/>
      <p:italic r:id="rId27"/>
      <p:boldItalic r:id="rId28"/>
    </p:embeddedFont>
    <p:embeddedFont>
      <p:font typeface="Bebas Neue" panose="020B0604020202020204" charset="0"/>
      <p:regular r:id="rId29"/>
    </p:embeddedFont>
    <p:embeddedFont>
      <p:font typeface="Anaheim" panose="020B060402020202020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D95DB9E-6D04-49D6-9E60-F032D40577C2}">
  <a:tblStyle styleId="{3D95DB9E-6D04-49D6-9E60-F032D40577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6" d="100"/>
          <a:sy n="126" d="100"/>
        </p:scale>
        <p:origin x="6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83968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2433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90062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7704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g1734a882cf6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7" name="Google Shape;1597;g1734a882cf6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222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1734a882cf6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1734a882cf6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42761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545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" name="Google Shape;227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8" name="Google Shape;227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g14d33840f0f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5" name="Google Shape;1915;g14d33840f0f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1734a882cf6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1734a882cf6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4464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938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" name="Google Shape;721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>
            <a:spLocks noGrp="1"/>
          </p:cNvSpPr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02" name="Google Shape;1002;p29"/>
          <p:cNvSpPr txBox="1">
            <a:spLocks noGrp="1"/>
          </p:cNvSpPr>
          <p:nvPr>
            <p:ph type="subTitle" idx="1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" name="Google Shape;599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4" r:id="rId12"/>
    <p:sldLayoutId id="2147483675" r:id="rId13"/>
    <p:sldLayoutId id="2147483676" r:id="rId14"/>
    <p:sldLayoutId id="2147483677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emf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fr-FR" sz="5200" dirty="0" err="1">
                <a:solidFill>
                  <a:schemeClr val="tx1"/>
                </a:solidFill>
              </a:rPr>
              <a:t>Alzheimer's</a:t>
            </a:r>
            <a:r>
              <a:rPr lang="fr-FR" sz="5200" dirty="0">
                <a:solidFill>
                  <a:schemeClr val="tx1"/>
                </a:solidFill>
              </a:rPr>
              <a:t> </a:t>
            </a:r>
            <a:r>
              <a:rPr lang="fr-FR" sz="5200" dirty="0" err="1">
                <a:solidFill>
                  <a:schemeClr val="tx1"/>
                </a:solidFill>
              </a:rPr>
              <a:t>Disease</a:t>
            </a:r>
            <a:r>
              <a:rPr lang="fr-FR" sz="5200" dirty="0">
                <a:solidFill>
                  <a:schemeClr val="tx1"/>
                </a:solidFill>
              </a:rPr>
              <a:t> </a:t>
            </a:r>
            <a:r>
              <a:rPr lang="fr-FR" sz="5200" dirty="0" err="1">
                <a:solidFill>
                  <a:schemeClr val="tx1"/>
                </a:solidFill>
              </a:rPr>
              <a:t>Detection</a:t>
            </a:r>
            <a:endParaRPr sz="5200" dirty="0">
              <a:solidFill>
                <a:schemeClr val="tx1"/>
              </a:solidFill>
              <a:sym typeface="Montserrat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Montserrat"/>
                <a:ea typeface="Montserrat"/>
                <a:cs typeface="Montserrat"/>
                <a:sym typeface="Montserrat"/>
              </a:rPr>
              <a:t>PROJECT </a:t>
            </a:r>
            <a:r>
              <a:rPr lang="en" sz="2800" dirty="0" smtClean="0">
                <a:latin typeface="Montserrat"/>
                <a:ea typeface="Montserrat"/>
                <a:cs typeface="Montserrat"/>
                <a:sym typeface="Montserrat"/>
              </a:rPr>
              <a:t>PRESENTATION</a:t>
            </a:r>
            <a:endParaRPr sz="28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713225" y="3521112"/>
            <a:ext cx="4528800" cy="8294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BY : - AMIRA </a:t>
            </a:r>
            <a:r>
              <a:rPr lang="fr-FR" dirty="0" err="1" smtClean="0"/>
              <a:t>Ramzy</a:t>
            </a:r>
            <a:r>
              <a:rPr lang="fr-FR" dirty="0" smtClean="0"/>
              <a:t> (3CS2)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        - DRAA Abdel-</a:t>
            </a:r>
            <a:r>
              <a:rPr lang="fr-FR" dirty="0" err="1" smtClean="0"/>
              <a:t>ilah</a:t>
            </a:r>
            <a:r>
              <a:rPr lang="fr-FR" dirty="0" smtClean="0"/>
              <a:t> (3CS1)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42"/>
          <p:cNvSpPr txBox="1">
            <a:spLocks noGrp="1"/>
          </p:cNvSpPr>
          <p:nvPr>
            <p:ph type="subTitle" idx="1"/>
          </p:nvPr>
        </p:nvSpPr>
        <p:spPr>
          <a:xfrm>
            <a:off x="3423950" y="317009"/>
            <a:ext cx="5006700" cy="43791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/>
            <a:endParaRPr lang="en-US" sz="1600" dirty="0"/>
          </a:p>
          <a:p>
            <a:pPr marL="0" indent="0" algn="l"/>
            <a:endParaRPr lang="en-US" sz="2400" b="1" dirty="0" smtClean="0"/>
          </a:p>
          <a:p>
            <a:pPr marL="0" indent="0" algn="l"/>
            <a:r>
              <a:rPr lang="en-US" sz="2400" b="1" dirty="0" smtClean="0"/>
              <a:t>Data </a:t>
            </a:r>
            <a:r>
              <a:rPr lang="en-US" sz="2400" b="1" dirty="0"/>
              <a:t>Preprocessing</a:t>
            </a:r>
          </a:p>
          <a:p>
            <a:pPr marL="342900" indent="-342900" algn="l">
              <a:buFontTx/>
              <a:buChar char="-"/>
            </a:pPr>
            <a:r>
              <a:rPr lang="en-US" sz="2000" dirty="0"/>
              <a:t>Class Weight Calculation</a:t>
            </a:r>
            <a:endParaRPr lang="en-US" sz="2000" dirty="0" smtClean="0"/>
          </a:p>
          <a:p>
            <a:pPr marL="0" indent="0" algn="l"/>
            <a:endParaRPr lang="en-US" sz="1600" dirty="0" smtClean="0"/>
          </a:p>
          <a:p>
            <a:pPr marL="0" indent="0" algn="l"/>
            <a:endParaRPr lang="en-US" sz="1600" dirty="0"/>
          </a:p>
          <a:p>
            <a:pPr marL="0" indent="0" algn="l"/>
            <a:r>
              <a:rPr lang="en-US" sz="1600" dirty="0"/>
              <a:t>Class weights were computed using the </a:t>
            </a:r>
            <a:r>
              <a:rPr lang="en-US" sz="1600" dirty="0" err="1"/>
              <a:t>compute_class_weight</a:t>
            </a:r>
            <a:r>
              <a:rPr lang="en-US" sz="1600" dirty="0"/>
              <a:t> function from </a:t>
            </a:r>
            <a:r>
              <a:rPr lang="en-US" sz="1600" dirty="0" err="1"/>
              <a:t>sklearn</a:t>
            </a:r>
            <a:r>
              <a:rPr lang="en-US" sz="1600" dirty="0"/>
              <a:t> </a:t>
            </a:r>
            <a:r>
              <a:rPr lang="en-US" sz="1600" dirty="0" smtClean="0"/>
              <a:t>to address </a:t>
            </a:r>
            <a:r>
              <a:rPr lang="en-US" sz="1600" dirty="0"/>
              <a:t>imbalance during training. These weights were incorporated into the training </a:t>
            </a:r>
            <a:r>
              <a:rPr lang="en-US" sz="1600" dirty="0" smtClean="0"/>
              <a:t>process by </a:t>
            </a:r>
            <a:r>
              <a:rPr lang="en-US" sz="1600" dirty="0"/>
              <a:t>passing them as a parameter to the “fit” method of the model. Specifically, the</a:t>
            </a:r>
          </a:p>
          <a:p>
            <a:pPr marL="0" indent="0" algn="l"/>
            <a:r>
              <a:rPr lang="en-US" sz="1600" dirty="0" err="1"/>
              <a:t>class_weight</a:t>
            </a:r>
            <a:r>
              <a:rPr lang="en-US" sz="1600" dirty="0"/>
              <a:t> argument was set to a dictionary where each class was associated with its</a:t>
            </a:r>
          </a:p>
          <a:p>
            <a:pPr marL="0" indent="0" algn="l"/>
            <a:r>
              <a:rPr lang="en-US" sz="1600" dirty="0"/>
              <a:t>corresponding weight. This adjustment ensured that the loss function penalized errors </a:t>
            </a:r>
            <a:r>
              <a:rPr lang="en-US" sz="1600" dirty="0" smtClean="0"/>
              <a:t>for underrepresented </a:t>
            </a:r>
            <a:r>
              <a:rPr lang="en-US" sz="1600" dirty="0"/>
              <a:t>classes more </a:t>
            </a:r>
            <a:r>
              <a:rPr lang="en-US" sz="1600" dirty="0" smtClean="0"/>
              <a:t>heavily</a:t>
            </a:r>
            <a:endParaRPr lang="en-US" sz="2000" dirty="0" smtClean="0"/>
          </a:p>
        </p:txBody>
      </p:sp>
      <p:pic>
        <p:nvPicPr>
          <p:cNvPr id="1427" name="Google Shape;1427;p4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/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33" name="Google Shape;14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5" name="Google Shape;1435;p42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/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/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40" name="Google Shape;14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43407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>
            <a:off x="682299" y="2915730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dirty="0"/>
              <a:t>Model Architecture Description</a:t>
            </a:r>
            <a:endParaRPr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587442" y="4008263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4029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dirty="0"/>
              <a:t>Model Architecture Description</a:t>
            </a:r>
            <a:endParaRPr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623667" y="134103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2417349" y="2988920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398287" y="37402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135438" y="2757765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564" y="2330600"/>
            <a:ext cx="4720738" cy="127434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169" y="3646146"/>
            <a:ext cx="3674465" cy="106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319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5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 err="1"/>
              <a:t>Implementation</a:t>
            </a:r>
            <a:r>
              <a:rPr lang="fr-FR" dirty="0"/>
              <a:t> </a:t>
            </a:r>
            <a:r>
              <a:rPr lang="fr-FR" dirty="0" err="1"/>
              <a:t>Details</a:t>
            </a:r>
            <a:endParaRPr dirty="0"/>
          </a:p>
        </p:txBody>
      </p:sp>
      <p:sp>
        <p:nvSpPr>
          <p:cNvPr id="1873" name="Google Shape;1873;p53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The model was trained for 10 epochs with the following training history</a:t>
            </a:r>
            <a:r>
              <a:rPr lang="en-US" dirty="0" smtClean="0"/>
              <a:t>: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i="1" dirty="0"/>
              <a:t>Epoch 1/10</a:t>
            </a:r>
          </a:p>
          <a:p>
            <a:pPr marL="0" lvl="0" indent="0">
              <a:buNone/>
            </a:pPr>
            <a:r>
              <a:rPr lang="en-US" i="1" dirty="0"/>
              <a:t>accuracy: 0.5186 - loss: 0.9207 - </a:t>
            </a:r>
            <a:r>
              <a:rPr lang="en-US" i="1" dirty="0" err="1"/>
              <a:t>val_accuracy</a:t>
            </a:r>
            <a:r>
              <a:rPr lang="en-US" i="1" dirty="0"/>
              <a:t>: 0.6374 - </a:t>
            </a:r>
            <a:r>
              <a:rPr lang="en-US" i="1" dirty="0" err="1"/>
              <a:t>val_loss</a:t>
            </a:r>
            <a:r>
              <a:rPr lang="en-US" i="1" dirty="0"/>
              <a:t>: 0.7522</a:t>
            </a:r>
          </a:p>
          <a:p>
            <a:pPr marL="0" lvl="0" indent="0">
              <a:buNone/>
            </a:pPr>
            <a:r>
              <a:rPr lang="en-US" i="1" dirty="0"/>
              <a:t>...</a:t>
            </a:r>
          </a:p>
          <a:p>
            <a:pPr marL="0" lvl="0" indent="0">
              <a:buNone/>
            </a:pPr>
            <a:r>
              <a:rPr lang="en-US" i="1" dirty="0"/>
              <a:t>Epoch 10/10</a:t>
            </a:r>
          </a:p>
          <a:p>
            <a:pPr marL="0" lvl="0" indent="0">
              <a:buNone/>
            </a:pPr>
            <a:r>
              <a:rPr lang="en-US" i="1" dirty="0"/>
              <a:t>accuracy: 0.9550 - loss: 0.1188 - </a:t>
            </a:r>
            <a:r>
              <a:rPr lang="en-US" i="1" dirty="0" err="1"/>
              <a:t>val_accuracy</a:t>
            </a:r>
            <a:r>
              <a:rPr lang="en-US" i="1" dirty="0"/>
              <a:t>: 0.8726 - </a:t>
            </a:r>
            <a:r>
              <a:rPr lang="en-US" i="1" dirty="0" err="1"/>
              <a:t>val_loss</a:t>
            </a:r>
            <a:r>
              <a:rPr lang="en-US" i="1" dirty="0"/>
              <a:t>: </a:t>
            </a:r>
            <a:r>
              <a:rPr lang="en-US" i="1" dirty="0" smtClean="0"/>
              <a:t>0.5384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/>
              <a:t>Class weights were passed to the fit method to address class imbalance. Data augmentation</a:t>
            </a:r>
          </a:p>
          <a:p>
            <a:pPr marL="0" lvl="0" indent="0">
              <a:buNone/>
            </a:pPr>
            <a:r>
              <a:rPr lang="en-US" dirty="0"/>
              <a:t>was applied during training, and validation accuracy consistently improved across epochs.</a:t>
            </a:r>
            <a:endParaRPr dirty="0"/>
          </a:p>
        </p:txBody>
      </p:sp>
      <p:grpSp>
        <p:nvGrpSpPr>
          <p:cNvPr id="1877" name="Google Shape;1877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0" name="Google Shape;1880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81" name="Google Shape;1881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3" name="Google Shape;1883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5" name="Google Shape;1885;p53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6" name="Google Shape;1886;p53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7" name="Google Shape;1887;p53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/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8002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 rot="10800000" flipV="1">
            <a:off x="576653" y="2444421"/>
            <a:ext cx="7351800" cy="7312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ar-DZ" dirty="0" smtClean="0"/>
              <a:t>  </a:t>
            </a:r>
            <a:r>
              <a:rPr lang="fr-FR" dirty="0"/>
              <a:t/>
            </a:r>
            <a:br>
              <a:rPr lang="fr-FR" dirty="0"/>
            </a:br>
            <a:r>
              <a:rPr lang="fr-FR" dirty="0" err="1"/>
              <a:t>Results</a:t>
            </a:r>
            <a:r>
              <a:rPr lang="fr-FR" dirty="0"/>
              <a:t> and </a:t>
            </a:r>
            <a:r>
              <a:rPr lang="fr-FR" dirty="0" err="1"/>
              <a:t>Analysis</a:t>
            </a:r>
            <a:endParaRPr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3200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43"/>
          <p:cNvSpPr txBox="1">
            <a:spLocks noGrp="1"/>
          </p:cNvSpPr>
          <p:nvPr>
            <p:ph type="title"/>
          </p:nvPr>
        </p:nvSpPr>
        <p:spPr>
          <a:xfrm>
            <a:off x="491915" y="54642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RESULTS</a:t>
            </a:r>
            <a:endParaRPr dirty="0"/>
          </a:p>
        </p:txBody>
      </p:sp>
      <p:sp>
        <p:nvSpPr>
          <p:cNvPr id="1447" name="Google Shape;1447;p43"/>
          <p:cNvSpPr txBox="1">
            <a:spLocks noGrp="1"/>
          </p:cNvSpPr>
          <p:nvPr>
            <p:ph type="subTitle" idx="1"/>
          </p:nvPr>
        </p:nvSpPr>
        <p:spPr>
          <a:xfrm>
            <a:off x="4705340" y="1920354"/>
            <a:ext cx="25056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/>
              <a:t>Final validation </a:t>
            </a:r>
            <a:r>
              <a:rPr lang="fr-FR" dirty="0" err="1" smtClean="0"/>
              <a:t>accuracy</a:t>
            </a:r>
            <a:endParaRPr dirty="0"/>
          </a:p>
        </p:txBody>
      </p:sp>
      <p:sp>
        <p:nvSpPr>
          <p:cNvPr id="1448" name="Google Shape;1448;p43"/>
          <p:cNvSpPr txBox="1">
            <a:spLocks noGrp="1"/>
          </p:cNvSpPr>
          <p:nvPr>
            <p:ph type="subTitle" idx="2"/>
          </p:nvPr>
        </p:nvSpPr>
        <p:spPr>
          <a:xfrm>
            <a:off x="1304399" y="1933254"/>
            <a:ext cx="25056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/>
              <a:t>Final training </a:t>
            </a:r>
            <a:r>
              <a:rPr lang="fr-FR" dirty="0" err="1" smtClean="0"/>
              <a:t>accuracy</a:t>
            </a:r>
            <a:endParaRPr dirty="0"/>
          </a:p>
        </p:txBody>
      </p:sp>
      <p:sp>
        <p:nvSpPr>
          <p:cNvPr id="1449" name="Google Shape;1449;p43"/>
          <p:cNvSpPr txBox="1">
            <a:spLocks noGrp="1"/>
          </p:cNvSpPr>
          <p:nvPr>
            <p:ph type="subTitle" idx="3"/>
          </p:nvPr>
        </p:nvSpPr>
        <p:spPr>
          <a:xfrm>
            <a:off x="4705340" y="1476054"/>
            <a:ext cx="2505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" dirty="0"/>
              <a:t>87.26%</a:t>
            </a:r>
            <a:endParaRPr dirty="0"/>
          </a:p>
        </p:txBody>
      </p:sp>
      <p:sp>
        <p:nvSpPr>
          <p:cNvPr id="1450" name="Google Shape;1450;p43"/>
          <p:cNvSpPr txBox="1">
            <a:spLocks noGrp="1"/>
          </p:cNvSpPr>
          <p:nvPr>
            <p:ph type="subTitle" idx="4"/>
          </p:nvPr>
        </p:nvSpPr>
        <p:spPr>
          <a:xfrm>
            <a:off x="1548576" y="1463154"/>
            <a:ext cx="2261423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" dirty="0"/>
              <a:t>95.50%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576" y="2431042"/>
            <a:ext cx="5767010" cy="235818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5" name="Google Shape;1605;p46"/>
          <p:cNvGrpSpPr/>
          <p:nvPr/>
        </p:nvGrpSpPr>
        <p:grpSpPr>
          <a:xfrm>
            <a:off x="2447900" y="1156975"/>
            <a:ext cx="76825" cy="76800"/>
            <a:chOff x="3104875" y="1099400"/>
            <a:chExt cx="76825" cy="76800"/>
          </a:xfrm>
        </p:grpSpPr>
        <p:sp>
          <p:nvSpPr>
            <p:cNvPr id="1606" name="Google Shape;1606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8" name="Google Shape;1608;p46"/>
          <p:cNvGrpSpPr/>
          <p:nvPr/>
        </p:nvGrpSpPr>
        <p:grpSpPr>
          <a:xfrm>
            <a:off x="4889800" y="4015138"/>
            <a:ext cx="76825" cy="76800"/>
            <a:chOff x="3104875" y="1099400"/>
            <a:chExt cx="76825" cy="76800"/>
          </a:xfrm>
        </p:grpSpPr>
        <p:sp>
          <p:nvSpPr>
            <p:cNvPr id="1609" name="Google Shape;1609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" name="Google Shape;1611;p46"/>
          <p:cNvGrpSpPr/>
          <p:nvPr/>
        </p:nvGrpSpPr>
        <p:grpSpPr>
          <a:xfrm>
            <a:off x="6434350" y="909775"/>
            <a:ext cx="76825" cy="76800"/>
            <a:chOff x="3104875" y="1099400"/>
            <a:chExt cx="76825" cy="76800"/>
          </a:xfrm>
        </p:grpSpPr>
        <p:sp>
          <p:nvSpPr>
            <p:cNvPr id="1612" name="Google Shape;1612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re 2"/>
          <p:cNvSpPr>
            <a:spLocks noGrp="1" noChangeArrowheads="1"/>
          </p:cNvSpPr>
          <p:nvPr>
            <p:ph type="title"/>
          </p:nvPr>
        </p:nvSpPr>
        <p:spPr bwMode="auto">
          <a:xfrm>
            <a:off x="1877723" y="1550267"/>
            <a:ext cx="4876367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fr-FR" altLang="fr-FR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ANALYSIS </a:t>
            </a:r>
            <a:br>
              <a:rPr lang="fr-FR" altLang="fr-FR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fr-FR" altLang="fr-FR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/>
            </a:r>
            <a:br>
              <a:rPr lang="fr-FR" altLang="fr-FR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  <a:t>The model performed well on the validation and test sets, indicating </a:t>
            </a:r>
            <a:r>
              <a:rPr lang="en-US" altLang="fr-FR" sz="1600" dirty="0" smtClean="0">
                <a:solidFill>
                  <a:schemeClr val="tx1"/>
                </a:solidFill>
                <a:latin typeface="Arial" panose="020B0604020202020204" pitchFamily="34" charset="0"/>
              </a:rPr>
              <a:t>good generalization</a:t>
            </a:r>
            <a: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b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fr-FR" sz="1600" b="1" u="sng" dirty="0" smtClean="0">
                <a:solidFill>
                  <a:schemeClr val="tx1"/>
                </a:solidFill>
                <a:latin typeface="Arial" panose="020B0604020202020204" pitchFamily="34" charset="0"/>
              </a:rPr>
              <a:t>Insights</a:t>
            </a:r>
            <a:r>
              <a:rPr lang="en-US" altLang="fr-FR" sz="1600" b="1" u="sng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  <a: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  <a:t/>
            </a:r>
            <a:b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fr-FR" sz="1600" dirty="0" smtClean="0">
                <a:solidFill>
                  <a:schemeClr val="tx1"/>
                </a:solidFill>
                <a:latin typeface="Arial" panose="020B0604020202020204" pitchFamily="34" charset="0"/>
              </a:rPr>
              <a:t>- The </a:t>
            </a:r>
            <a: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  <a:t>use of class weights and data augmentation mitigated class imbalance</a:t>
            </a:r>
            <a:b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  <a:t>effectively.</a:t>
            </a:r>
            <a:b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fr-FR" sz="1600" dirty="0" smtClean="0">
                <a:solidFill>
                  <a:schemeClr val="tx1"/>
                </a:solidFill>
                <a:latin typeface="Arial" panose="020B0604020202020204" pitchFamily="34" charset="0"/>
              </a:rPr>
              <a:t>- </a:t>
            </a:r>
            <a: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  <a:t>Minor overfitting was observed in later epochs, which could be addressed </a:t>
            </a:r>
            <a:r>
              <a:rPr lang="en-US" altLang="fr-FR" sz="1600" dirty="0" smtClean="0">
                <a:solidFill>
                  <a:schemeClr val="tx1"/>
                </a:solidFill>
                <a:latin typeface="Arial" panose="020B0604020202020204" pitchFamily="34" charset="0"/>
              </a:rPr>
              <a:t>by early </a:t>
            </a:r>
            <a:r>
              <a:rPr lang="en-US" altLang="fr-FR" sz="1600" dirty="0">
                <a:solidFill>
                  <a:schemeClr val="tx1"/>
                </a:solidFill>
                <a:latin typeface="Arial" panose="020B0604020202020204" pitchFamily="34" charset="0"/>
              </a:rPr>
              <a:t>stopping or regularization.</a:t>
            </a:r>
            <a:endParaRPr kumimoji="0" lang="fr-FR" altLang="fr-FR" sz="16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fr-FR" dirty="0"/>
              <a:t>5</a:t>
            </a:r>
            <a:endParaRPr dirty="0"/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 rot="10800000" flipV="1">
            <a:off x="719999" y="2504756"/>
            <a:ext cx="7261275" cy="26301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ar-DZ" dirty="0" smtClean="0"/>
              <a:t>  </a:t>
            </a:r>
            <a:r>
              <a:rPr lang="fr-FR" dirty="0"/>
              <a:t/>
            </a:r>
            <a:br>
              <a:rPr lang="fr-FR" dirty="0"/>
            </a:br>
            <a:r>
              <a:rPr lang="fr-FR" b="1" dirty="0"/>
              <a:t>Conclusions and Future </a:t>
            </a:r>
            <a:r>
              <a:rPr lang="fr-FR" b="1" dirty="0" err="1"/>
              <a:t>Work</a:t>
            </a:r>
            <a:r>
              <a:rPr lang="fr-FR" b="1" dirty="0"/>
              <a:t> 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4319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43"/>
          <p:cNvSpPr txBox="1">
            <a:spLocks noGrp="1"/>
          </p:cNvSpPr>
          <p:nvPr>
            <p:ph type="title"/>
          </p:nvPr>
        </p:nvSpPr>
        <p:spPr>
          <a:xfrm>
            <a:off x="491915" y="54642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b="1" dirty="0"/>
              <a:t>Conclusions </a:t>
            </a:r>
            <a:endParaRPr dirty="0"/>
          </a:p>
        </p:txBody>
      </p:sp>
      <p:sp>
        <p:nvSpPr>
          <p:cNvPr id="1450" name="Google Shape;1450;p43"/>
          <p:cNvSpPr txBox="1">
            <a:spLocks noGrp="1"/>
          </p:cNvSpPr>
          <p:nvPr>
            <p:ph type="subTitle" idx="4"/>
          </p:nvPr>
        </p:nvSpPr>
        <p:spPr>
          <a:xfrm>
            <a:off x="90055" y="1463154"/>
            <a:ext cx="8956963" cy="9406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1600" dirty="0"/>
              <a:t>This project successfully demonstrated the application of deep learning for classifying brain  images into Alzheimer's disease stages. The model achieved high accuracy, proving its  potential for aiding in medical diagnoses. </a:t>
            </a:r>
            <a:endParaRPr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250" y="2687538"/>
            <a:ext cx="6676571" cy="153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720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5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b="1" dirty="0"/>
              <a:t>Future </a:t>
            </a:r>
            <a:r>
              <a:rPr lang="fr-FR" b="1" dirty="0" err="1"/>
              <a:t>Work</a:t>
            </a:r>
            <a:r>
              <a:rPr lang="fr-FR" b="1" dirty="0"/>
              <a:t> </a:t>
            </a:r>
            <a:endParaRPr dirty="0"/>
          </a:p>
        </p:txBody>
      </p:sp>
      <p:sp>
        <p:nvSpPr>
          <p:cNvPr id="1873" name="Google Shape;1873;p53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3313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dirty="0"/>
              <a:t>∙ Increase dataset size by incorporating additional data sources. </a:t>
            </a:r>
          </a:p>
          <a:p>
            <a:r>
              <a:rPr lang="en-US" sz="1800" dirty="0"/>
              <a:t>∙ Explore advanced architectures like </a:t>
            </a:r>
            <a:r>
              <a:rPr lang="en-US" sz="1800" dirty="0" err="1"/>
              <a:t>ResNet</a:t>
            </a:r>
            <a:r>
              <a:rPr lang="en-US" sz="1800" dirty="0"/>
              <a:t> or </a:t>
            </a:r>
            <a:r>
              <a:rPr lang="en-US" sz="1800" dirty="0" err="1"/>
              <a:t>EfficientNet</a:t>
            </a:r>
            <a:r>
              <a:rPr lang="en-US" sz="1800" dirty="0"/>
              <a:t> for further performance  improvements. </a:t>
            </a:r>
          </a:p>
          <a:p>
            <a:r>
              <a:rPr lang="en-US" sz="1800" dirty="0"/>
              <a:t>∙ Deploy the model as a web-based diagnostic tool with real-time inference capabilities</a:t>
            </a:r>
            <a:r>
              <a:rPr lang="en-US" sz="1800" dirty="0" smtClean="0"/>
              <a:t>.</a:t>
            </a:r>
            <a:endParaRPr lang="en-US" sz="1800" dirty="0"/>
          </a:p>
        </p:txBody>
      </p:sp>
      <p:grpSp>
        <p:nvGrpSpPr>
          <p:cNvPr id="1877" name="Google Shape;1877;p53"/>
          <p:cNvGrpSpPr/>
          <p:nvPr/>
        </p:nvGrpSpPr>
        <p:grpSpPr>
          <a:xfrm>
            <a:off x="1714950" y="845800"/>
            <a:ext cx="76825" cy="76800"/>
            <a:chOff x="3104875" y="1099400"/>
            <a:chExt cx="76825" cy="76800"/>
          </a:xfrm>
        </p:grpSpPr>
        <p:sp>
          <p:nvSpPr>
            <p:cNvPr id="1878" name="Google Shape;1878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0" name="Google Shape;1880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81" name="Google Shape;1881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3" name="Google Shape;1883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5" name="Google Shape;1885;p53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6" name="Google Shape;1886;p53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7" name="Google Shape;1887;p53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9999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r-FR" dirty="0" smtClean="0"/>
              <a:t>Introduction</a:t>
            </a:r>
            <a:endParaRPr lang="fr-FR" dirty="0"/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r-FR" dirty="0" err="1"/>
              <a:t>Methodology</a:t>
            </a:r>
            <a:r>
              <a:rPr lang="fr-FR" dirty="0"/>
              <a:t> and </a:t>
            </a:r>
            <a:r>
              <a:rPr lang="fr-FR" dirty="0" err="1"/>
              <a:t>Approach</a:t>
            </a:r>
            <a:endParaRPr dirty="0"/>
          </a:p>
        </p:txBody>
      </p:sp>
      <p:sp>
        <p:nvSpPr>
          <p:cNvPr id="1284" name="Google Shape;1284;p37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9"/>
          </p:nvPr>
        </p:nvSpPr>
        <p:spPr>
          <a:xfrm>
            <a:off x="1954644" y="2861413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r-FR" dirty="0"/>
              <a:t>Model Architecture Description</a:t>
            </a:r>
            <a:endParaRPr dirty="0"/>
          </a:p>
        </p:txBody>
      </p:sp>
      <p:sp>
        <p:nvSpPr>
          <p:cNvPr id="1287" name="Google Shape;1287;p37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88" name="Google Shape;1288;p37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r-FR" dirty="0" err="1"/>
              <a:t>Results</a:t>
            </a:r>
            <a:r>
              <a:rPr lang="fr-FR" dirty="0"/>
              <a:t> and </a:t>
            </a:r>
            <a:r>
              <a:rPr lang="fr-FR" dirty="0" err="1"/>
              <a:t>Analysis</a:t>
            </a:r>
            <a:endParaRPr dirty="0"/>
          </a:p>
        </p:txBody>
      </p:sp>
      <p:sp>
        <p:nvSpPr>
          <p:cNvPr id="1290" name="Google Shape;1290;p37"/>
          <p:cNvSpPr txBox="1">
            <a:spLocks noGrp="1"/>
          </p:cNvSpPr>
          <p:nvPr>
            <p:ph type="title" idx="17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91" name="Google Shape;1291;p37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fr-FR" dirty="0"/>
              <a:t>Conclusions and Future </a:t>
            </a:r>
            <a:r>
              <a:rPr lang="fr-FR" dirty="0" err="1"/>
              <a:t>Work</a:t>
            </a:r>
            <a:endParaRPr dirty="0"/>
          </a:p>
        </p:txBody>
      </p:sp>
      <p:grpSp>
        <p:nvGrpSpPr>
          <p:cNvPr id="1292" name="Google Shape;1292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8" name="Google Shape;1298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63"/>
          <p:cNvSpPr txBox="1">
            <a:spLocks noGrp="1"/>
          </p:cNvSpPr>
          <p:nvPr>
            <p:ph type="title"/>
          </p:nvPr>
        </p:nvSpPr>
        <p:spPr>
          <a:xfrm>
            <a:off x="2260476" y="172569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pic>
        <p:nvPicPr>
          <p:cNvPr id="2297" name="Google Shape;2297;p6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13186" y="2484355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8" name="Google Shape;2298;p63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1099310" y="5512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9" name="Google Shape;2299;p63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0" name="Google Shape;2300;p63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1" name="Google Shape;2301;p63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5" name="Google Shape;2305;p63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2306" name="Google Shape;2306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1963119" y="3669061"/>
            <a:ext cx="5310752" cy="528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87" name="Google Shape;1387;p40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 smtClean="0"/>
              <a:t>Problem Description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 smtClean="0"/>
              <a:t>Dataset Overview</a:t>
            </a:r>
            <a:endParaRPr dirty="0"/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INTRODUCTION</a:t>
            </a:r>
            <a:endParaRPr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dirty="0" err="1"/>
              <a:t>Problem</a:t>
            </a:r>
            <a:r>
              <a:rPr lang="fr-FR" dirty="0"/>
              <a:t> Description</a:t>
            </a:r>
            <a:endParaRPr dirty="0"/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Alzheimer's disease is a progressive neurological disorder that affects memory, thinking, and</a:t>
            </a:r>
          </a:p>
          <a:p>
            <a:pPr marL="0" lvl="0" indent="0">
              <a:buNone/>
            </a:pPr>
            <a:r>
              <a:rPr lang="en-US" dirty="0"/>
              <a:t>behavior. Early diagnosis can significantly improve the management and care for affected</a:t>
            </a:r>
          </a:p>
          <a:p>
            <a:pPr marL="0" lvl="0" indent="0">
              <a:buNone/>
            </a:pPr>
            <a:r>
              <a:rPr lang="en-US" dirty="0"/>
              <a:t>individuals. This project aims to develop a deep learning model capable of classifying brain</a:t>
            </a:r>
          </a:p>
          <a:p>
            <a:pPr marL="0" lvl="0" indent="0">
              <a:buNone/>
            </a:pPr>
            <a:r>
              <a:rPr lang="en-US" dirty="0"/>
              <a:t>images into categories associated with different stages of Alzheimer's disease.</a:t>
            </a:r>
            <a:endParaRPr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2417349" y="2988920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398287" y="37402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7" name="Google Shape;1917;p5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865751" y="38407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8" name="Google Shape;1918;p55"/>
          <p:cNvSpPr txBox="1">
            <a:spLocks noGrp="1"/>
          </p:cNvSpPr>
          <p:nvPr>
            <p:ph type="title"/>
          </p:nvPr>
        </p:nvSpPr>
        <p:spPr>
          <a:xfrm>
            <a:off x="593508" y="1173884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 smtClean="0"/>
              <a:t>Dataset</a:t>
            </a:r>
            <a:r>
              <a:rPr lang="fr-FR" dirty="0" smtClean="0"/>
              <a:t> </a:t>
            </a:r>
            <a:r>
              <a:rPr lang="fr-FR" dirty="0" err="1" smtClean="0"/>
              <a:t>Overview</a:t>
            </a:r>
            <a:endParaRPr dirty="0"/>
          </a:p>
        </p:txBody>
      </p:sp>
      <p:sp>
        <p:nvSpPr>
          <p:cNvPr id="1919" name="Google Shape;1919;p55"/>
          <p:cNvSpPr txBox="1">
            <a:spLocks noGrp="1"/>
          </p:cNvSpPr>
          <p:nvPr>
            <p:ph type="subTitle" idx="1"/>
          </p:nvPr>
        </p:nvSpPr>
        <p:spPr>
          <a:xfrm>
            <a:off x="664499" y="1831492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The dataset used for this project was organized into five </a:t>
            </a:r>
            <a:r>
              <a:rPr lang="en-US" dirty="0" smtClean="0"/>
              <a:t>classes :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fr-FR" dirty="0" smtClean="0"/>
              <a:t>- </a:t>
            </a:r>
            <a:r>
              <a:rPr lang="fr-FR" dirty="0"/>
              <a:t>Final AD JPEG (</a:t>
            </a:r>
            <a:r>
              <a:rPr lang="fr-FR" dirty="0" err="1"/>
              <a:t>Alzheimer's</a:t>
            </a:r>
            <a:r>
              <a:rPr lang="fr-FR" dirty="0"/>
              <a:t> </a:t>
            </a:r>
            <a:r>
              <a:rPr lang="fr-FR" dirty="0" err="1"/>
              <a:t>Disease</a:t>
            </a:r>
            <a:r>
              <a:rPr lang="fr-FR" dirty="0"/>
              <a:t>)</a:t>
            </a:r>
          </a:p>
          <a:p>
            <a:pPr marL="0" lvl="0" indent="0">
              <a:buNone/>
            </a:pPr>
            <a:r>
              <a:rPr lang="fr-FR" dirty="0" smtClean="0"/>
              <a:t>- </a:t>
            </a:r>
            <a:r>
              <a:rPr lang="fr-FR" dirty="0"/>
              <a:t>Final CN JPEG (</a:t>
            </a:r>
            <a:r>
              <a:rPr lang="fr-FR" dirty="0" err="1"/>
              <a:t>Cognitively</a:t>
            </a:r>
            <a:r>
              <a:rPr lang="fr-FR" dirty="0"/>
              <a:t> Normal)</a:t>
            </a:r>
          </a:p>
          <a:p>
            <a:pPr marL="0" lvl="0" indent="0">
              <a:buNone/>
            </a:pPr>
            <a:r>
              <a:rPr lang="fr-FR" dirty="0" smtClean="0"/>
              <a:t>- </a:t>
            </a:r>
            <a:r>
              <a:rPr lang="fr-FR" dirty="0"/>
              <a:t>Final EMCI JPEG (</a:t>
            </a:r>
            <a:r>
              <a:rPr lang="fr-FR" dirty="0" err="1"/>
              <a:t>Early</a:t>
            </a:r>
            <a:r>
              <a:rPr lang="fr-FR" dirty="0"/>
              <a:t> </a:t>
            </a:r>
            <a:r>
              <a:rPr lang="fr-FR" dirty="0" err="1"/>
              <a:t>Mild</a:t>
            </a:r>
            <a:r>
              <a:rPr lang="fr-FR" dirty="0"/>
              <a:t> Cognitive </a:t>
            </a:r>
            <a:r>
              <a:rPr lang="fr-FR" dirty="0" err="1"/>
              <a:t>Impairment</a:t>
            </a:r>
            <a:r>
              <a:rPr lang="fr-FR" dirty="0"/>
              <a:t>)</a:t>
            </a:r>
          </a:p>
          <a:p>
            <a:pPr marL="0" lvl="0" indent="0">
              <a:buNone/>
            </a:pPr>
            <a:r>
              <a:rPr lang="fr-FR" dirty="0" smtClean="0"/>
              <a:t>- </a:t>
            </a:r>
            <a:r>
              <a:rPr lang="fr-FR" dirty="0"/>
              <a:t>Final LMCI JPEG (</a:t>
            </a:r>
            <a:r>
              <a:rPr lang="fr-FR" dirty="0" err="1"/>
              <a:t>Late</a:t>
            </a:r>
            <a:r>
              <a:rPr lang="fr-FR" dirty="0"/>
              <a:t> </a:t>
            </a:r>
            <a:r>
              <a:rPr lang="fr-FR" dirty="0" err="1"/>
              <a:t>Mild</a:t>
            </a:r>
            <a:r>
              <a:rPr lang="fr-FR" dirty="0"/>
              <a:t> Cognitive </a:t>
            </a:r>
            <a:r>
              <a:rPr lang="fr-FR" dirty="0" err="1"/>
              <a:t>Impairment</a:t>
            </a:r>
            <a:r>
              <a:rPr lang="fr-FR" dirty="0"/>
              <a:t>)</a:t>
            </a:r>
          </a:p>
          <a:p>
            <a:pPr marL="0" lvl="0" indent="0">
              <a:buNone/>
            </a:pPr>
            <a:r>
              <a:rPr lang="fr-FR" dirty="0" smtClean="0"/>
              <a:t>- </a:t>
            </a:r>
            <a:r>
              <a:rPr lang="fr-FR" dirty="0"/>
              <a:t>Final MCI JPEG (</a:t>
            </a:r>
            <a:r>
              <a:rPr lang="fr-FR" dirty="0" err="1"/>
              <a:t>Mild</a:t>
            </a:r>
            <a:r>
              <a:rPr lang="fr-FR" dirty="0"/>
              <a:t> Cognitive </a:t>
            </a:r>
            <a:r>
              <a:rPr lang="fr-FR" dirty="0" err="1"/>
              <a:t>Impairment</a:t>
            </a:r>
            <a:r>
              <a:rPr lang="fr-FR" dirty="0"/>
              <a:t>)</a:t>
            </a:r>
            <a:endParaRPr dirty="0"/>
          </a:p>
        </p:txBody>
      </p:sp>
      <p:grpSp>
        <p:nvGrpSpPr>
          <p:cNvPr id="1920" name="Google Shape;1920;p55"/>
          <p:cNvGrpSpPr/>
          <p:nvPr/>
        </p:nvGrpSpPr>
        <p:grpSpPr>
          <a:xfrm>
            <a:off x="2508425" y="3974075"/>
            <a:ext cx="76825" cy="76800"/>
            <a:chOff x="3104875" y="1099400"/>
            <a:chExt cx="76825" cy="76800"/>
          </a:xfrm>
        </p:grpSpPr>
        <p:sp>
          <p:nvSpPr>
            <p:cNvPr id="1921" name="Google Shape;1921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3" name="Google Shape;1923;p55"/>
          <p:cNvGrpSpPr/>
          <p:nvPr/>
        </p:nvGrpSpPr>
        <p:grpSpPr>
          <a:xfrm>
            <a:off x="3880625" y="914550"/>
            <a:ext cx="76825" cy="76800"/>
            <a:chOff x="3104875" y="1099400"/>
            <a:chExt cx="76825" cy="76800"/>
          </a:xfrm>
        </p:grpSpPr>
        <p:sp>
          <p:nvSpPr>
            <p:cNvPr id="1924" name="Google Shape;1924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6" name="Google Shape;1926;p55"/>
          <p:cNvGrpSpPr/>
          <p:nvPr/>
        </p:nvGrpSpPr>
        <p:grpSpPr>
          <a:xfrm>
            <a:off x="5496800" y="2992425"/>
            <a:ext cx="76825" cy="76800"/>
            <a:chOff x="3104875" y="1099400"/>
            <a:chExt cx="76825" cy="76800"/>
          </a:xfrm>
        </p:grpSpPr>
        <p:sp>
          <p:nvSpPr>
            <p:cNvPr id="1927" name="Google Shape;1927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29" name="Google Shape;1929;p55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3189503">
            <a:off x="6334036" y="2295000"/>
            <a:ext cx="1857375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0" name="Google Shape;1930;p55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-8866461">
            <a:off x="5681762" y="28647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1" name="Google Shape;1931;p55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203246">
            <a:off x="7347606" y="1729371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2" name="Google Shape;1932;p55"/>
          <p:cNvPicPr preferRelativeResize="0"/>
          <p:nvPr/>
        </p:nvPicPr>
        <p:blipFill rotWithShape="1">
          <a:blip r:embed="rId7">
            <a:alphaModFix/>
          </a:blip>
          <a:srcRect l="18647" t="7960" r="8852" b="8336"/>
          <a:stretch/>
        </p:blipFill>
        <p:spPr>
          <a:xfrm rot="-1406505">
            <a:off x="5352664" y="1240081"/>
            <a:ext cx="1891408" cy="1228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1" name="Google Shape;1641;p48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42" name="Google Shape;1642;p48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FR" dirty="0"/>
              <a:t>Initial Class Distribution</a:t>
            </a:r>
            <a:endParaRPr dirty="0"/>
          </a:p>
        </p:txBody>
      </p:sp>
      <p:sp>
        <p:nvSpPr>
          <p:cNvPr id="1643" name="Google Shape;1643;p48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/>
          </a:p>
        </p:txBody>
      </p:sp>
      <p:grpSp>
        <p:nvGrpSpPr>
          <p:cNvPr id="1645" name="Google Shape;1645;p48"/>
          <p:cNvGrpSpPr/>
          <p:nvPr/>
        </p:nvGrpSpPr>
        <p:grpSpPr>
          <a:xfrm>
            <a:off x="852100" y="1035375"/>
            <a:ext cx="76825" cy="76800"/>
            <a:chOff x="3104875" y="1099400"/>
            <a:chExt cx="76825" cy="76800"/>
          </a:xfrm>
        </p:grpSpPr>
        <p:sp>
          <p:nvSpPr>
            <p:cNvPr id="1646" name="Google Shape;164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" name="Google Shape;1648;p48"/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649" name="Google Shape;16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" name="Google Shape;1651;p48"/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652" name="Google Shape;1652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4" name="Google Shape;1654;p48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5" name="Google Shape;1655;p48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5565" y="907800"/>
            <a:ext cx="3819821" cy="34459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>
            <a:off x="629476" y="2927192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/>
            </a:r>
            <a:br>
              <a:rPr lang="fr-FR" dirty="0"/>
            </a:br>
            <a:r>
              <a:rPr lang="fr-FR" dirty="0" err="1"/>
              <a:t>Methodology</a:t>
            </a:r>
            <a:r>
              <a:rPr lang="fr-FR" dirty="0"/>
              <a:t> and </a:t>
            </a:r>
            <a:r>
              <a:rPr lang="fr-FR" dirty="0" err="1"/>
              <a:t>Approach</a:t>
            </a:r>
            <a:endParaRPr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121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42"/>
          <p:cNvSpPr txBox="1">
            <a:spLocks noGrp="1"/>
          </p:cNvSpPr>
          <p:nvPr>
            <p:ph type="subTitle" idx="1"/>
          </p:nvPr>
        </p:nvSpPr>
        <p:spPr>
          <a:xfrm>
            <a:off x="3423950" y="317009"/>
            <a:ext cx="5006700" cy="43791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/>
            <a:endParaRPr lang="en-US" sz="1600" dirty="0"/>
          </a:p>
          <a:p>
            <a:pPr marL="0" indent="0" algn="l"/>
            <a:endParaRPr lang="en-US" sz="2400" b="1" dirty="0" smtClean="0"/>
          </a:p>
          <a:p>
            <a:pPr marL="0" indent="0" algn="l"/>
            <a:r>
              <a:rPr lang="en-US" sz="2400" b="1" dirty="0" smtClean="0"/>
              <a:t>Data </a:t>
            </a:r>
            <a:r>
              <a:rPr lang="en-US" sz="2400" b="1" dirty="0"/>
              <a:t>Preprocessing</a:t>
            </a:r>
          </a:p>
          <a:p>
            <a:pPr marL="0" indent="0" algn="l"/>
            <a:r>
              <a:rPr lang="en-US" sz="2000" dirty="0" smtClean="0"/>
              <a:t>- Handling </a:t>
            </a:r>
            <a:r>
              <a:rPr lang="en-US" sz="2000" dirty="0"/>
              <a:t>Class </a:t>
            </a:r>
            <a:r>
              <a:rPr lang="en-US" sz="2000" dirty="0" smtClean="0"/>
              <a:t>Imbalance : </a:t>
            </a:r>
          </a:p>
          <a:p>
            <a:pPr marL="0" indent="0" algn="l"/>
            <a:endParaRPr lang="en-US" sz="2000" dirty="0"/>
          </a:p>
          <a:p>
            <a:pPr marL="0" indent="0" algn="l"/>
            <a:endParaRPr lang="en-US" sz="1600" dirty="0" smtClean="0"/>
          </a:p>
          <a:p>
            <a:pPr marL="0" lvl="0" indent="0" algn="l"/>
            <a:r>
              <a:rPr lang="en-US" sz="1600" dirty="0" smtClean="0"/>
              <a:t>To </a:t>
            </a:r>
            <a:r>
              <a:rPr lang="en-US" sz="1600" dirty="0"/>
              <a:t>address the class imbalance, data augmentation was applied to minority classes to increase</a:t>
            </a:r>
          </a:p>
          <a:p>
            <a:pPr marL="0" lvl="0" indent="0" algn="l"/>
            <a:r>
              <a:rPr lang="en-US" sz="1600" dirty="0"/>
              <a:t>their sample sizes. This involved generating synthetic variations of existing images through</a:t>
            </a:r>
          </a:p>
          <a:p>
            <a:pPr marL="0" lvl="0" indent="0" algn="l"/>
            <a:r>
              <a:rPr lang="en-US" sz="1600" dirty="0"/>
              <a:t>transformations such as rotation, width and height shifts, shear, zoom, and horizontal</a:t>
            </a:r>
          </a:p>
          <a:p>
            <a:pPr marL="0" lvl="0" indent="0" algn="l"/>
            <a:r>
              <a:rPr lang="en-US" sz="1600" dirty="0"/>
              <a:t>flipping. The augmentation process was implemented using the </a:t>
            </a:r>
            <a:r>
              <a:rPr lang="en-US" sz="1600" dirty="0" err="1"/>
              <a:t>ImageDataGenerator</a:t>
            </a:r>
            <a:r>
              <a:rPr lang="en-US" sz="1600" dirty="0"/>
              <a:t> class </a:t>
            </a:r>
            <a:r>
              <a:rPr lang="en-US" sz="1600" dirty="0" smtClean="0"/>
              <a:t>from </a:t>
            </a:r>
            <a:r>
              <a:rPr lang="en-US" sz="1600" dirty="0" err="1" smtClean="0"/>
              <a:t>TensorFlow</a:t>
            </a:r>
            <a:r>
              <a:rPr lang="en-US" sz="1600" dirty="0"/>
              <a:t>.</a:t>
            </a:r>
            <a:endParaRPr sz="1600" dirty="0"/>
          </a:p>
        </p:txBody>
      </p:sp>
      <p:pic>
        <p:nvPicPr>
          <p:cNvPr id="1427" name="Google Shape;1427;p4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/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33" name="Google Shape;14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5" name="Google Shape;1435;p42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/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/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40" name="Google Shape;14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42"/>
          <p:cNvSpPr txBox="1">
            <a:spLocks noGrp="1"/>
          </p:cNvSpPr>
          <p:nvPr>
            <p:ph type="subTitle" idx="1"/>
          </p:nvPr>
        </p:nvSpPr>
        <p:spPr>
          <a:xfrm>
            <a:off x="3423950" y="317009"/>
            <a:ext cx="5006700" cy="43791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/>
            <a:endParaRPr lang="en-US" sz="1600" dirty="0"/>
          </a:p>
          <a:p>
            <a:pPr marL="0" indent="0" algn="l"/>
            <a:endParaRPr lang="en-US" sz="2400" b="1" dirty="0" smtClean="0"/>
          </a:p>
          <a:p>
            <a:pPr marL="0" indent="0" algn="l"/>
            <a:r>
              <a:rPr lang="en-US" sz="2400" b="1" dirty="0" smtClean="0"/>
              <a:t>Data </a:t>
            </a:r>
            <a:r>
              <a:rPr lang="en-US" sz="2400" b="1" dirty="0"/>
              <a:t>Preprocessing</a:t>
            </a:r>
          </a:p>
          <a:p>
            <a:pPr marL="342900" indent="-342900" algn="l">
              <a:buFontTx/>
              <a:buChar char="-"/>
            </a:pPr>
            <a:r>
              <a:rPr lang="en-US" sz="2000" dirty="0" smtClean="0"/>
              <a:t>Augmentation </a:t>
            </a:r>
            <a:r>
              <a:rPr lang="en-US" sz="2000" dirty="0"/>
              <a:t>Process: </a:t>
            </a:r>
            <a:endParaRPr lang="en-US" sz="2000" dirty="0" smtClean="0"/>
          </a:p>
          <a:p>
            <a:pPr marL="0" indent="0" algn="l"/>
            <a:endParaRPr lang="en-US" sz="2000" dirty="0" smtClean="0"/>
          </a:p>
          <a:p>
            <a:pPr marL="0" indent="0" algn="l"/>
            <a:r>
              <a:rPr lang="en-US" sz="1600" dirty="0"/>
              <a:t>- Augmentation was applied only to classes with fewer than 1,000 images.</a:t>
            </a:r>
          </a:p>
          <a:p>
            <a:pPr marL="0" indent="0" algn="l"/>
            <a:r>
              <a:rPr lang="en-US" sz="1600" dirty="0"/>
              <a:t>- Each augmented image was saved in a separate directory corresponding to its class.</a:t>
            </a:r>
          </a:p>
          <a:p>
            <a:pPr marL="0" indent="0" algn="l"/>
            <a:r>
              <a:rPr lang="en-US" sz="1600" dirty="0"/>
              <a:t>- For each class, augmentation was performed until the total number of images reached</a:t>
            </a:r>
          </a:p>
          <a:p>
            <a:pPr marL="0" indent="0" algn="l"/>
            <a:r>
              <a:rPr lang="en-US" sz="1600" dirty="0"/>
              <a:t>at least 1,000.</a:t>
            </a:r>
          </a:p>
          <a:p>
            <a:pPr marL="0" indent="0" algn="l"/>
            <a:r>
              <a:rPr lang="en-US" sz="1600" dirty="0" smtClean="0"/>
              <a:t>- For augmenting data we applied :</a:t>
            </a:r>
            <a:endParaRPr lang="en-US" sz="2000" dirty="0"/>
          </a:p>
          <a:p>
            <a:pPr marL="0" indent="0" algn="l"/>
            <a:r>
              <a:rPr lang="en-US" sz="2000" dirty="0" smtClean="0"/>
              <a:t>  </a:t>
            </a:r>
            <a:r>
              <a:rPr lang="en-US" sz="1600" dirty="0" smtClean="0"/>
              <a:t>Rescaling,  Rotation, Width and Height Shifts, Shear, Zoom and Horizontal Flip</a:t>
            </a:r>
            <a:endParaRPr lang="en-US" sz="2000" dirty="0" smtClean="0"/>
          </a:p>
          <a:p>
            <a:pPr marL="0" indent="0" algn="l"/>
            <a:endParaRPr lang="en-US" sz="2000" dirty="0" smtClean="0"/>
          </a:p>
        </p:txBody>
      </p:sp>
      <p:pic>
        <p:nvPicPr>
          <p:cNvPr id="1427" name="Google Shape;1427;p4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/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33" name="Google Shape;14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5" name="Google Shape;1435;p42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/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/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40" name="Google Shape;14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11337797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685</Words>
  <Application>Microsoft Office PowerPoint</Application>
  <PresentationFormat>On-screen Show (16:9)</PresentationFormat>
  <Paragraphs>97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Montserrat Black</vt:lpstr>
      <vt:lpstr>Nunito Light</vt:lpstr>
      <vt:lpstr>Montserrat</vt:lpstr>
      <vt:lpstr>Bebas Neue</vt:lpstr>
      <vt:lpstr>Anaheim</vt:lpstr>
      <vt:lpstr>Artificial Intelligence (AI) Technology Consulting by Slidesgo</vt:lpstr>
      <vt:lpstr>Alzheimer's Disease Detection PROJECT PRESENTATION</vt:lpstr>
      <vt:lpstr>TABLE OF CONTENTS</vt:lpstr>
      <vt:lpstr>01</vt:lpstr>
      <vt:lpstr>Problem Description</vt:lpstr>
      <vt:lpstr>Dataset Overview</vt:lpstr>
      <vt:lpstr>Initial Class Distribution</vt:lpstr>
      <vt:lpstr>02</vt:lpstr>
      <vt:lpstr>PowerPoint Presentation</vt:lpstr>
      <vt:lpstr>PowerPoint Presentation</vt:lpstr>
      <vt:lpstr>PowerPoint Presentation</vt:lpstr>
      <vt:lpstr>03</vt:lpstr>
      <vt:lpstr>Model Architecture Description</vt:lpstr>
      <vt:lpstr>Implementation Details</vt:lpstr>
      <vt:lpstr>04</vt:lpstr>
      <vt:lpstr>RESULTS</vt:lpstr>
      <vt:lpstr>ANALYSIS   The model performed well on the validation and test sets, indicating good generalization.  Insights: - The use of class weights and data augmentation mitigated class imbalance effectively. - Minor overfitting was observed in later epochs, which could be addressed by early stopping or regularization.</vt:lpstr>
      <vt:lpstr>05</vt:lpstr>
      <vt:lpstr>Conclusions </vt:lpstr>
      <vt:lpstr>Future Work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Alzheimer's Disease Detection PROJECT PRESENTATION</dc:title>
  <dc:creator>DELL</dc:creator>
  <cp:lastModifiedBy>MSI</cp:lastModifiedBy>
  <cp:revision>21</cp:revision>
  <dcterms:modified xsi:type="dcterms:W3CDTF">2025-01-07T19:52:48Z</dcterms:modified>
</cp:coreProperties>
</file>